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73"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Open Sans" panose="020B0606030504020204" pitchFamily="34" charset="0"/>
      <p:regular r:id="rId21"/>
      <p:bold r:id="rId22"/>
      <p:italic r:id="rId23"/>
      <p:boldItalic r:id="rId24"/>
    </p:embeddedFont>
    <p:embeddedFont>
      <p:font typeface="PT Sans Narrow" panose="020B0604020202020204" charset="0"/>
      <p:regular r:id="rId25"/>
      <p:bold r:id="rId26"/>
    </p:embeddedFont>
    <p:embeddedFont>
      <p:font typeface="Robo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51629dbff1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51629dbff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7e577a535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7e577a535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51629dbff1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51629dbff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51629dbff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51629dbff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1629dbff1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1629dbff1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5254fd114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5254fd11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51629dbff1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51629dbff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51629dbff1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51629dbff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51629dbff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51629dbf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d311c5696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d311c5696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311c5696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d311c569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d311c5696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d311c5696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51629dbff1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51629dbff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51629dbff1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51629dbff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51629dbff1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51629dbff1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51629dbff1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51629dbff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www.tinkercad.com/" TargetMode="External"/><Relationship Id="rId4" Type="http://schemas.openxmlformats.org/officeDocument/2006/relationships/hyperlink" Target="https://www.youtube.com/watch?v=6qOcGigRwAc"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www.youtube.com/watch?v=XKF3TywqFQo" TargetMode="External"/><Relationship Id="rId5" Type="http://schemas.openxmlformats.org/officeDocument/2006/relationships/image" Target="../media/image16.png"/><Relationship Id="rId4" Type="http://schemas.openxmlformats.org/officeDocument/2006/relationships/hyperlink" Target="https://www.youtube.com/watch?v=YHw8_QP0cMI"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tinkercad.com/things/eQSZvQB6Id5-contador-de-cero-a-10-con-pulsador-y-display-7-segmento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a:blip r:embed="rId3">
            <a:alphaModFix/>
          </a:blip>
          <a:stretch>
            <a:fillRect/>
          </a:stretch>
        </p:blipFill>
        <p:spPr>
          <a:xfrm>
            <a:off x="7023900" y="51025"/>
            <a:ext cx="1217700" cy="806600"/>
          </a:xfrm>
          <a:prstGeom prst="rect">
            <a:avLst/>
          </a:prstGeom>
          <a:noFill/>
          <a:ln>
            <a:noFill/>
          </a:ln>
        </p:spPr>
      </p:pic>
      <p:sp>
        <p:nvSpPr>
          <p:cNvPr id="67" name="Google Shape;67;p13"/>
          <p:cNvSpPr txBox="1"/>
          <p:nvPr/>
        </p:nvSpPr>
        <p:spPr>
          <a:xfrm>
            <a:off x="707800" y="51025"/>
            <a:ext cx="4500600" cy="90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4700"/>
              <a:t>Laboratorio N°1</a:t>
            </a:r>
            <a:endParaRPr sz="4700"/>
          </a:p>
        </p:txBody>
      </p:sp>
      <p:pic>
        <p:nvPicPr>
          <p:cNvPr id="68" name="Google Shape;68;p13"/>
          <p:cNvPicPr preferRelativeResize="0"/>
          <p:nvPr/>
        </p:nvPicPr>
        <p:blipFill>
          <a:blip r:embed="rId4">
            <a:alphaModFix/>
          </a:blip>
          <a:stretch>
            <a:fillRect/>
          </a:stretch>
        </p:blipFill>
        <p:spPr>
          <a:xfrm>
            <a:off x="152400" y="1108200"/>
            <a:ext cx="8839202" cy="2242538"/>
          </a:xfrm>
          <a:prstGeom prst="rect">
            <a:avLst/>
          </a:prstGeom>
          <a:noFill/>
          <a:ln>
            <a:noFill/>
          </a:ln>
        </p:spPr>
      </p:pic>
      <p:pic>
        <p:nvPicPr>
          <p:cNvPr id="69" name="Google Shape;69;p13"/>
          <p:cNvPicPr preferRelativeResize="0"/>
          <p:nvPr/>
        </p:nvPicPr>
        <p:blipFill>
          <a:blip r:embed="rId5">
            <a:alphaModFix/>
          </a:blip>
          <a:stretch>
            <a:fillRect/>
          </a:stretch>
        </p:blipFill>
        <p:spPr>
          <a:xfrm>
            <a:off x="946000" y="4286075"/>
            <a:ext cx="1989712" cy="510100"/>
          </a:xfrm>
          <a:prstGeom prst="rect">
            <a:avLst/>
          </a:prstGeom>
          <a:noFill/>
          <a:ln>
            <a:noFill/>
          </a:ln>
        </p:spPr>
      </p:pic>
      <p:sp>
        <p:nvSpPr>
          <p:cNvPr id="70" name="Google Shape;70;p13"/>
          <p:cNvSpPr txBox="1"/>
          <p:nvPr/>
        </p:nvSpPr>
        <p:spPr>
          <a:xfrm>
            <a:off x="5208400" y="4341025"/>
            <a:ext cx="323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Open Sans"/>
                <a:ea typeface="Open Sans"/>
                <a:cs typeface="Open Sans"/>
                <a:sym typeface="Open Sans"/>
              </a:rPr>
              <a:t>Mail: ldelsancio@herrera.unt.edu.ar</a:t>
            </a:r>
            <a:endParaRPr>
              <a:latin typeface="Open Sans"/>
              <a:ea typeface="Open Sans"/>
              <a:cs typeface="Open Sans"/>
              <a:sym typeface="Open Sans"/>
            </a:endParaRPr>
          </a:p>
        </p:txBody>
      </p:sp>
      <p:sp>
        <p:nvSpPr>
          <p:cNvPr id="71" name="Google Shape;71;p13"/>
          <p:cNvSpPr txBox="1"/>
          <p:nvPr/>
        </p:nvSpPr>
        <p:spPr>
          <a:xfrm>
            <a:off x="1801825" y="3369013"/>
            <a:ext cx="5832000" cy="550200"/>
          </a:xfrm>
          <a:prstGeom prst="rect">
            <a:avLst/>
          </a:prstGeom>
          <a:noFill/>
          <a:ln>
            <a:noFill/>
          </a:ln>
        </p:spPr>
        <p:txBody>
          <a:bodyPr spcFirstLastPara="1" wrap="square" lIns="91425" tIns="91425" rIns="91425" bIns="91425" anchor="ctr" anchorCtr="0">
            <a:spAutoFit/>
          </a:bodyPr>
          <a:lstStyle/>
          <a:p>
            <a:pPr marL="0" marR="0" lvl="0" indent="0" algn="l" rtl="0">
              <a:lnSpc>
                <a:spcPct val="95000"/>
              </a:lnSpc>
              <a:spcBef>
                <a:spcPts val="0"/>
              </a:spcBef>
              <a:spcAft>
                <a:spcPts val="1200"/>
              </a:spcAft>
              <a:buNone/>
            </a:pPr>
            <a:r>
              <a:rPr lang="es" sz="2500" b="1"/>
              <a:t>Mg. Ing. Del Sancio Leonardo Daniel</a:t>
            </a:r>
            <a:endParaRPr sz="25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00" y="2164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TINKERCAD</a:t>
            </a:r>
            <a:endParaRPr/>
          </a:p>
        </p:txBody>
      </p:sp>
      <p:pic>
        <p:nvPicPr>
          <p:cNvPr id="121" name="Google Shape;121;p21"/>
          <p:cNvPicPr preferRelativeResize="0"/>
          <p:nvPr/>
        </p:nvPicPr>
        <p:blipFill>
          <a:blip r:embed="rId3">
            <a:alphaModFix/>
          </a:blip>
          <a:stretch>
            <a:fillRect/>
          </a:stretch>
        </p:blipFill>
        <p:spPr>
          <a:xfrm>
            <a:off x="2309301" y="596450"/>
            <a:ext cx="6426227" cy="3914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4625" y="2636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TINKERCAD</a:t>
            </a:r>
            <a:endParaRPr/>
          </a:p>
        </p:txBody>
      </p:sp>
      <p:pic>
        <p:nvPicPr>
          <p:cNvPr id="127" name="Google Shape;127;p22"/>
          <p:cNvPicPr preferRelativeResize="0"/>
          <p:nvPr/>
        </p:nvPicPr>
        <p:blipFill>
          <a:blip r:embed="rId3">
            <a:alphaModFix/>
          </a:blip>
          <a:stretch>
            <a:fillRect/>
          </a:stretch>
        </p:blipFill>
        <p:spPr>
          <a:xfrm>
            <a:off x="0" y="2190200"/>
            <a:ext cx="5191125" cy="1343025"/>
          </a:xfrm>
          <a:prstGeom prst="rect">
            <a:avLst/>
          </a:prstGeom>
          <a:noFill/>
          <a:ln>
            <a:noFill/>
          </a:ln>
        </p:spPr>
      </p:pic>
      <p:sp>
        <p:nvSpPr>
          <p:cNvPr id="128" name="Google Shape;128;p22">
            <a:hlinkClick r:id="rId4"/>
          </p:cNvPr>
          <p:cNvSpPr txBox="1"/>
          <p:nvPr/>
        </p:nvSpPr>
        <p:spPr>
          <a:xfrm>
            <a:off x="390850" y="3239500"/>
            <a:ext cx="8397300" cy="58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2600" u="sng">
                <a:solidFill>
                  <a:schemeClr val="hlink"/>
                </a:solidFill>
                <a:hlinkClick r:id="rId4"/>
              </a:rPr>
              <a:t>https://www.youtube.com/watch?v=6qOcGigRwAc</a:t>
            </a:r>
            <a:endParaRPr sz="2600"/>
          </a:p>
        </p:txBody>
      </p:sp>
      <p:sp>
        <p:nvSpPr>
          <p:cNvPr id="129" name="Google Shape;129;p22">
            <a:hlinkClick r:id="rId5"/>
          </p:cNvPr>
          <p:cNvSpPr txBox="1"/>
          <p:nvPr/>
        </p:nvSpPr>
        <p:spPr>
          <a:xfrm>
            <a:off x="439700" y="1058525"/>
            <a:ext cx="5024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100" u="sng">
                <a:solidFill>
                  <a:schemeClr val="hlink"/>
                </a:solidFill>
                <a:hlinkClick r:id="rId5"/>
              </a:rPr>
              <a:t>https://www.tinkercad.com/</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2417200" y="1114725"/>
            <a:ext cx="4572000" cy="3429000"/>
          </a:xfrm>
          <a:prstGeom prst="rect">
            <a:avLst/>
          </a:prstGeom>
          <a:noFill/>
          <a:ln>
            <a:noFill/>
          </a:ln>
        </p:spPr>
      </p:pic>
      <p:sp>
        <p:nvSpPr>
          <p:cNvPr id="135" name="Google Shape;135;p23"/>
          <p:cNvSpPr txBox="1">
            <a:spLocks noGrp="1"/>
          </p:cNvSpPr>
          <p:nvPr>
            <p:ph type="title"/>
          </p:nvPr>
        </p:nvSpPr>
        <p:spPr>
          <a:xfrm>
            <a:off x="314625" y="2636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PRACTICA OPCION 1: Compuertas lógicas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4"/>
          <p:cNvPicPr preferRelativeResize="0"/>
          <p:nvPr/>
        </p:nvPicPr>
        <p:blipFill>
          <a:blip r:embed="rId3">
            <a:alphaModFix/>
          </a:blip>
          <a:stretch>
            <a:fillRect/>
          </a:stretch>
        </p:blipFill>
        <p:spPr>
          <a:xfrm>
            <a:off x="2741725" y="1420325"/>
            <a:ext cx="4608800" cy="3074075"/>
          </a:xfrm>
          <a:prstGeom prst="rect">
            <a:avLst/>
          </a:prstGeom>
          <a:noFill/>
          <a:ln>
            <a:noFill/>
          </a:ln>
        </p:spPr>
      </p:pic>
      <p:sp>
        <p:nvSpPr>
          <p:cNvPr id="141" name="Google Shape;141;p24"/>
          <p:cNvSpPr txBox="1">
            <a:spLocks noGrp="1"/>
          </p:cNvSpPr>
          <p:nvPr>
            <p:ph type="title"/>
          </p:nvPr>
        </p:nvSpPr>
        <p:spPr>
          <a:xfrm>
            <a:off x="314625" y="2636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PRACTICA OPCION 1: ARDUINO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PINOUT</a:t>
            </a:r>
            <a:endParaRPr/>
          </a:p>
        </p:txBody>
      </p:sp>
      <p:pic>
        <p:nvPicPr>
          <p:cNvPr id="147" name="Google Shape;147;p25"/>
          <p:cNvPicPr preferRelativeResize="0"/>
          <p:nvPr/>
        </p:nvPicPr>
        <p:blipFill>
          <a:blip r:embed="rId3">
            <a:alphaModFix/>
          </a:blip>
          <a:stretch>
            <a:fillRect/>
          </a:stretch>
        </p:blipFill>
        <p:spPr>
          <a:xfrm>
            <a:off x="1622901" y="541750"/>
            <a:ext cx="6464276" cy="4108100"/>
          </a:xfrm>
          <a:prstGeom prst="rect">
            <a:avLst/>
          </a:prstGeom>
          <a:noFill/>
          <a:ln>
            <a:noFill/>
          </a:ln>
        </p:spPr>
      </p:pic>
      <p:sp>
        <p:nvSpPr>
          <p:cNvPr id="148" name="Google Shape;148;p25"/>
          <p:cNvSpPr/>
          <p:nvPr/>
        </p:nvSpPr>
        <p:spPr>
          <a:xfrm>
            <a:off x="4782575" y="875150"/>
            <a:ext cx="1436400" cy="707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txBox="1"/>
          <p:nvPr/>
        </p:nvSpPr>
        <p:spPr>
          <a:xfrm>
            <a:off x="6072000" y="289375"/>
            <a:ext cx="27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Open Sans"/>
                <a:ea typeface="Open Sans"/>
                <a:cs typeface="Open Sans"/>
                <a:sym typeface="Open Sans"/>
              </a:rPr>
              <a:t>Utilizaremos pines digitales</a:t>
            </a:r>
            <a:endParaRPr>
              <a:latin typeface="Open Sans"/>
              <a:ea typeface="Open Sans"/>
              <a:cs typeface="Open Sans"/>
              <a:sym typeface="Open Sans"/>
            </a:endParaRPr>
          </a:p>
        </p:txBody>
      </p:sp>
      <p:cxnSp>
        <p:nvCxnSpPr>
          <p:cNvPr id="150" name="Google Shape;150;p25"/>
          <p:cNvCxnSpPr>
            <a:stCxn id="149" idx="1"/>
          </p:cNvCxnSpPr>
          <p:nvPr/>
        </p:nvCxnSpPr>
        <p:spPr>
          <a:xfrm flipH="1">
            <a:off x="5777700" y="489475"/>
            <a:ext cx="294300" cy="353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IDE DE ARDUINO</a:t>
            </a:r>
            <a:endParaRPr/>
          </a:p>
        </p:txBody>
      </p:sp>
      <p:pic>
        <p:nvPicPr>
          <p:cNvPr id="156" name="Google Shape;156;p26"/>
          <p:cNvPicPr preferRelativeResize="0"/>
          <p:nvPr/>
        </p:nvPicPr>
        <p:blipFill>
          <a:blip r:embed="rId3">
            <a:alphaModFix/>
          </a:blip>
          <a:stretch>
            <a:fillRect/>
          </a:stretch>
        </p:blipFill>
        <p:spPr>
          <a:xfrm>
            <a:off x="2278400" y="965100"/>
            <a:ext cx="6299600" cy="382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Cargar ejemplos</a:t>
            </a:r>
            <a:endParaRPr/>
          </a:p>
        </p:txBody>
      </p:sp>
      <p:pic>
        <p:nvPicPr>
          <p:cNvPr id="162" name="Google Shape;162;p27"/>
          <p:cNvPicPr preferRelativeResize="0"/>
          <p:nvPr/>
        </p:nvPicPr>
        <p:blipFill>
          <a:blip r:embed="rId3">
            <a:alphaModFix/>
          </a:blip>
          <a:stretch>
            <a:fillRect/>
          </a:stretch>
        </p:blipFill>
        <p:spPr>
          <a:xfrm>
            <a:off x="3578700" y="374025"/>
            <a:ext cx="3883925" cy="4291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VIDEOS TUTORIALES</a:t>
            </a:r>
            <a:endParaRPr/>
          </a:p>
        </p:txBody>
      </p:sp>
      <p:pic>
        <p:nvPicPr>
          <p:cNvPr id="168" name="Google Shape;168;p28"/>
          <p:cNvPicPr preferRelativeResize="0"/>
          <p:nvPr/>
        </p:nvPicPr>
        <p:blipFill>
          <a:blip r:embed="rId3">
            <a:alphaModFix/>
          </a:blip>
          <a:stretch>
            <a:fillRect/>
          </a:stretch>
        </p:blipFill>
        <p:spPr>
          <a:xfrm>
            <a:off x="0" y="1019850"/>
            <a:ext cx="7496175" cy="1343025"/>
          </a:xfrm>
          <a:prstGeom prst="rect">
            <a:avLst/>
          </a:prstGeom>
          <a:noFill/>
          <a:ln>
            <a:noFill/>
          </a:ln>
        </p:spPr>
      </p:pic>
      <p:sp>
        <p:nvSpPr>
          <p:cNvPr id="169" name="Google Shape;169;p28"/>
          <p:cNvSpPr txBox="1"/>
          <p:nvPr/>
        </p:nvSpPr>
        <p:spPr>
          <a:xfrm>
            <a:off x="398975" y="1931775"/>
            <a:ext cx="8248500" cy="6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2700" u="sng">
                <a:solidFill>
                  <a:schemeClr val="hlink"/>
                </a:solidFill>
                <a:hlinkClick r:id="rId4"/>
              </a:rPr>
              <a:t>https://www.youtube.com/watch?v=YHw8_QP0cMI</a:t>
            </a:r>
            <a:endParaRPr sz="2700"/>
          </a:p>
        </p:txBody>
      </p:sp>
      <p:pic>
        <p:nvPicPr>
          <p:cNvPr id="170" name="Google Shape;170;p28"/>
          <p:cNvPicPr preferRelativeResize="0"/>
          <p:nvPr/>
        </p:nvPicPr>
        <p:blipFill>
          <a:blip r:embed="rId5">
            <a:alphaModFix/>
          </a:blip>
          <a:stretch>
            <a:fillRect/>
          </a:stretch>
        </p:blipFill>
        <p:spPr>
          <a:xfrm>
            <a:off x="21500" y="2660050"/>
            <a:ext cx="4210050" cy="1343025"/>
          </a:xfrm>
          <a:prstGeom prst="rect">
            <a:avLst/>
          </a:prstGeom>
          <a:noFill/>
          <a:ln>
            <a:noFill/>
          </a:ln>
        </p:spPr>
      </p:pic>
      <p:sp>
        <p:nvSpPr>
          <p:cNvPr id="171" name="Google Shape;171;p28"/>
          <p:cNvSpPr txBox="1"/>
          <p:nvPr/>
        </p:nvSpPr>
        <p:spPr>
          <a:xfrm>
            <a:off x="398975" y="3688550"/>
            <a:ext cx="7955400" cy="58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2600" u="sng">
                <a:solidFill>
                  <a:schemeClr val="hlink"/>
                </a:solidFill>
                <a:hlinkClick r:id="rId6"/>
              </a:rPr>
              <a:t>https://www.youtube.com/watch?v=XKF3TywqFQo</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Contador con Arduino</a:t>
            </a:r>
            <a:endParaRPr/>
          </a:p>
        </p:txBody>
      </p:sp>
      <p:sp>
        <p:nvSpPr>
          <p:cNvPr id="177" name="Google Shape;177;p29"/>
          <p:cNvSpPr txBox="1">
            <a:spLocks noGrp="1"/>
          </p:cNvSpPr>
          <p:nvPr>
            <p:ph type="body" idx="1"/>
          </p:nvPr>
        </p:nvSpPr>
        <p:spPr>
          <a:xfrm>
            <a:off x="311700" y="3900275"/>
            <a:ext cx="8520600" cy="6687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s" u="sng">
                <a:solidFill>
                  <a:schemeClr val="hlink"/>
                </a:solidFill>
                <a:hlinkClick r:id="rId3"/>
              </a:rPr>
              <a:t>https://www.tinkercad.com/things/eQSZvQB6Id5-contador-de-cero-a-10-con-pulsador-y-display-7-segmentos</a:t>
            </a:r>
            <a:endParaRPr/>
          </a:p>
        </p:txBody>
      </p:sp>
      <p:pic>
        <p:nvPicPr>
          <p:cNvPr id="178" name="Google Shape;178;p29"/>
          <p:cNvPicPr preferRelativeResize="0"/>
          <p:nvPr/>
        </p:nvPicPr>
        <p:blipFill>
          <a:blip r:embed="rId4">
            <a:alphaModFix/>
          </a:blip>
          <a:stretch>
            <a:fillRect/>
          </a:stretch>
        </p:blipFill>
        <p:spPr>
          <a:xfrm>
            <a:off x="1717100" y="1208525"/>
            <a:ext cx="4249023" cy="2443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OBJETIVOS</a:t>
            </a:r>
            <a:endParaRPr/>
          </a:p>
        </p:txBody>
      </p:sp>
      <p:sp>
        <p:nvSpPr>
          <p:cNvPr id="77" name="Google Shape;77;p14"/>
          <p:cNvSpPr txBox="1">
            <a:spLocks noGrp="1"/>
          </p:cNvSpPr>
          <p:nvPr>
            <p:ph type="body" idx="1"/>
          </p:nvPr>
        </p:nvSpPr>
        <p:spPr>
          <a:xfrm>
            <a:off x="226650" y="1518875"/>
            <a:ext cx="8520600" cy="330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s" sz="2100"/>
              <a:t>Diseñar un sistema digital capaz de visualizar su apellido en código ASCII. El sistema debe permitir la representación de cada carácter utilizando combinaciones de variables de entrada, y debe ser capaz de desplazar la visualización de los caracteres.</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Descripción del problema:</a:t>
            </a:r>
            <a:endParaRPr/>
          </a:p>
        </p:txBody>
      </p:sp>
      <p:sp>
        <p:nvSpPr>
          <p:cNvPr id="83" name="Google Shape;83;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s" sz="2500" b="1">
                <a:solidFill>
                  <a:srgbClr val="000000"/>
                </a:solidFill>
                <a:latin typeface="Arial"/>
                <a:ea typeface="Arial"/>
                <a:cs typeface="Arial"/>
                <a:sym typeface="Arial"/>
              </a:rPr>
              <a:t>Determinación del ancho:</a:t>
            </a:r>
            <a:r>
              <a:rPr lang="es" sz="2000"/>
              <a:t> cada alumno debe determinar el ancho adecuado (número de bits) para representar cada carácter de su apellido, considerando que el código ASCII estándar utiliza 7 bits y el extendido 8 bits.</a:t>
            </a:r>
            <a:endParaRPr sz="2000"/>
          </a:p>
          <a:p>
            <a:pPr marL="0" lvl="0" indent="0" algn="l" rtl="0">
              <a:lnSpc>
                <a:spcPct val="95000"/>
              </a:lnSpc>
              <a:spcBef>
                <a:spcPts val="1200"/>
              </a:spcBef>
              <a:spcAft>
                <a:spcPts val="0"/>
              </a:spcAft>
              <a:buNone/>
            </a:pPr>
            <a:endParaRPr sz="2000"/>
          </a:p>
          <a:p>
            <a:pPr marL="0" lvl="0" indent="0" algn="l" rtl="0">
              <a:lnSpc>
                <a:spcPct val="95000"/>
              </a:lnSpc>
              <a:spcBef>
                <a:spcPts val="1200"/>
              </a:spcBef>
              <a:spcAft>
                <a:spcPts val="0"/>
              </a:spcAft>
              <a:buNone/>
            </a:pPr>
            <a:r>
              <a:rPr lang="es" sz="2400" b="1">
                <a:solidFill>
                  <a:srgbClr val="000000"/>
                </a:solidFill>
                <a:latin typeface="Arial"/>
                <a:ea typeface="Arial"/>
                <a:cs typeface="Arial"/>
                <a:sym typeface="Arial"/>
              </a:rPr>
              <a:t>Visualización en displays:</a:t>
            </a:r>
            <a:r>
              <a:rPr lang="es" sz="2000"/>
              <a:t> utilizar dos displays de 7 segmentos para mostrar los caracteres codificados en ASCII.</a:t>
            </a:r>
            <a:endParaRPr sz="2000"/>
          </a:p>
          <a:p>
            <a:pPr marL="0" lvl="0" indent="0" algn="l" rtl="0">
              <a:lnSpc>
                <a:spcPct val="95000"/>
              </a:lnSpc>
              <a:spcBef>
                <a:spcPts val="1200"/>
              </a:spcBef>
              <a:spcAft>
                <a:spcPts val="0"/>
              </a:spcAft>
              <a:buNone/>
            </a:pPr>
            <a:r>
              <a:rPr lang="es" sz="2000"/>
              <a:t>Los displays deben mostrar el código ASCII de cada carácter, no el carácter en sí.</a:t>
            </a:r>
            <a:endParaRPr sz="2000"/>
          </a:p>
          <a:p>
            <a:pPr marL="0" lvl="0" indent="0" algn="l" rtl="0">
              <a:lnSpc>
                <a:spcPct val="95000"/>
              </a:lnSpc>
              <a:spcBef>
                <a:spcPts val="1200"/>
              </a:spcBef>
              <a:spcAft>
                <a:spcPts val="1200"/>
              </a:spcAft>
              <a:buNone/>
            </a:pP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Descripción del problema:</a:t>
            </a:r>
            <a:endParaRPr/>
          </a:p>
        </p:txBody>
      </p:sp>
      <p:sp>
        <p:nvSpPr>
          <p:cNvPr id="89" name="Google Shape;89;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2300" b="1">
                <a:solidFill>
                  <a:srgbClr val="000000"/>
                </a:solidFill>
                <a:latin typeface="Arial"/>
                <a:ea typeface="Arial"/>
                <a:cs typeface="Arial"/>
                <a:sym typeface="Arial"/>
              </a:rPr>
              <a:t>Control de desplazamiento:</a:t>
            </a:r>
            <a:r>
              <a:rPr lang="es" sz="2000"/>
              <a:t> usar un conjunto de dipswitches para controlar el desplazamiento de los caracteres. El sistema debe permitir desplazar la posición de los caracteres en la secuencia, moviendo la visualización de un carácter a otro.</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169174" y="185200"/>
            <a:ext cx="4622824" cy="4662800"/>
          </a:xfrm>
          <a:prstGeom prst="rect">
            <a:avLst/>
          </a:prstGeom>
          <a:noFill/>
          <a:ln>
            <a:noFill/>
          </a:ln>
        </p:spPr>
      </p:pic>
      <p:sp>
        <p:nvSpPr>
          <p:cNvPr id="95" name="Google Shape;95;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Ejemplo:</a:t>
            </a:r>
            <a:endParaRPr/>
          </a:p>
        </p:txBody>
      </p:sp>
      <p:pic>
        <p:nvPicPr>
          <p:cNvPr id="3" name="Imagen 2">
            <a:extLst>
              <a:ext uri="{FF2B5EF4-FFF2-40B4-BE49-F238E27FC236}">
                <a16:creationId xmlns:a16="http://schemas.microsoft.com/office/drawing/2014/main" id="{B18F3F61-D743-4B29-BB28-12E0EF94999A}"/>
              </a:ext>
            </a:extLst>
          </p:cNvPr>
          <p:cNvPicPr>
            <a:picLocks noChangeAspect="1"/>
          </p:cNvPicPr>
          <p:nvPr/>
        </p:nvPicPr>
        <p:blipFill>
          <a:blip r:embed="rId4"/>
          <a:stretch>
            <a:fillRect/>
          </a:stretch>
        </p:blipFill>
        <p:spPr>
          <a:xfrm>
            <a:off x="5060400" y="792575"/>
            <a:ext cx="3771900" cy="34480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4B50B99-F7B2-4312-ADC9-2C8D25A4900B}"/>
              </a:ext>
            </a:extLst>
          </p:cNvPr>
          <p:cNvPicPr>
            <a:picLocks noChangeAspect="1"/>
          </p:cNvPicPr>
          <p:nvPr/>
        </p:nvPicPr>
        <p:blipFill>
          <a:blip r:embed="rId2"/>
          <a:stretch>
            <a:fillRect/>
          </a:stretch>
        </p:blipFill>
        <p:spPr>
          <a:xfrm>
            <a:off x="31835" y="0"/>
            <a:ext cx="9080330" cy="5143500"/>
          </a:xfrm>
          <a:prstGeom prst="rect">
            <a:avLst/>
          </a:prstGeom>
        </p:spPr>
      </p:pic>
    </p:spTree>
    <p:extLst>
      <p:ext uri="{BB962C8B-B14F-4D97-AF65-F5344CB8AC3E}">
        <p14:creationId xmlns:p14="http://schemas.microsoft.com/office/powerpoint/2010/main" val="145935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p:nvPr/>
        </p:nvSpPr>
        <p:spPr>
          <a:xfrm>
            <a:off x="259900" y="360000"/>
            <a:ext cx="8580000" cy="477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050">
                <a:solidFill>
                  <a:srgbClr val="1D2125"/>
                </a:solidFill>
                <a:highlight>
                  <a:srgbClr val="FFFFFF"/>
                </a:highlight>
                <a:latin typeface="Roboto"/>
                <a:ea typeface="Roboto"/>
                <a:cs typeface="Roboto"/>
                <a:sym typeface="Roboto"/>
              </a:rPr>
              <a:t>1.  La cátedra repartirá un proyecto individual.</a:t>
            </a:r>
            <a:endParaRPr sz="1050">
              <a:solidFill>
                <a:srgbClr val="1D2125"/>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s" sz="1050">
                <a:solidFill>
                  <a:srgbClr val="1D2125"/>
                </a:solidFill>
                <a:highlight>
                  <a:srgbClr val="FFFFFF"/>
                </a:highlight>
                <a:latin typeface="Roboto"/>
                <a:ea typeface="Roboto"/>
                <a:cs typeface="Roboto"/>
                <a:sym typeface="Roboto"/>
              </a:rPr>
              <a:t>2. La evaluación se realizará en tres instancias:</a:t>
            </a:r>
            <a:endParaRPr sz="1050">
              <a:solidFill>
                <a:srgbClr val="1D2125"/>
              </a:solidFill>
              <a:highlight>
                <a:srgbClr val="FFFFFF"/>
              </a:highlight>
              <a:latin typeface="Roboto"/>
              <a:ea typeface="Roboto"/>
              <a:cs typeface="Roboto"/>
              <a:sym typeface="Roboto"/>
            </a:endParaRPr>
          </a:p>
          <a:p>
            <a:pPr marL="457200" lvl="0" indent="-295275" algn="l" rtl="0">
              <a:lnSpc>
                <a:spcPct val="115000"/>
              </a:lnSpc>
              <a:spcBef>
                <a:spcPts val="1200"/>
              </a:spcBef>
              <a:spcAft>
                <a:spcPts val="0"/>
              </a:spcAft>
              <a:buClr>
                <a:srgbClr val="1D2125"/>
              </a:buClr>
              <a:buSzPts val="1050"/>
              <a:buFont typeface="Roboto"/>
              <a:buAutoNum type="arabicPeriod"/>
            </a:pPr>
            <a:r>
              <a:rPr lang="es" sz="1050">
                <a:solidFill>
                  <a:srgbClr val="1D2125"/>
                </a:solidFill>
                <a:highlight>
                  <a:srgbClr val="FFFFFF"/>
                </a:highlight>
                <a:latin typeface="Roboto"/>
                <a:ea typeface="Roboto"/>
                <a:cs typeface="Roboto"/>
                <a:sym typeface="Roboto"/>
              </a:rPr>
              <a:t>Proyecto.</a:t>
            </a:r>
            <a:endParaRPr sz="1050">
              <a:solidFill>
                <a:srgbClr val="1D2125"/>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1D2125"/>
              </a:buClr>
              <a:buSzPts val="1050"/>
              <a:buFont typeface="Roboto"/>
              <a:buAutoNum type="arabicPeriod"/>
            </a:pPr>
            <a:r>
              <a:rPr lang="es" sz="1050">
                <a:solidFill>
                  <a:srgbClr val="1D2125"/>
                </a:solidFill>
                <a:highlight>
                  <a:srgbClr val="FFFFFF"/>
                </a:highlight>
                <a:latin typeface="Roboto"/>
                <a:ea typeface="Roboto"/>
                <a:cs typeface="Roboto"/>
                <a:sym typeface="Roboto"/>
              </a:rPr>
              <a:t>Simulación.</a:t>
            </a:r>
            <a:endParaRPr sz="1050">
              <a:solidFill>
                <a:srgbClr val="1D2125"/>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1D2125"/>
              </a:buClr>
              <a:buSzPts val="1050"/>
              <a:buFont typeface="Roboto"/>
              <a:buAutoNum type="arabicPeriod"/>
            </a:pPr>
            <a:r>
              <a:rPr lang="es" sz="1050">
                <a:solidFill>
                  <a:srgbClr val="1D2125"/>
                </a:solidFill>
                <a:highlight>
                  <a:srgbClr val="FFFFFF"/>
                </a:highlight>
                <a:latin typeface="Roboto"/>
                <a:ea typeface="Roboto"/>
                <a:cs typeface="Roboto"/>
                <a:sym typeface="Roboto"/>
              </a:rPr>
              <a:t>Informe.</a:t>
            </a:r>
            <a:endParaRPr sz="1050">
              <a:solidFill>
                <a:srgbClr val="1D2125"/>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s" sz="1050">
                <a:solidFill>
                  <a:srgbClr val="1D2125"/>
                </a:solidFill>
                <a:highlight>
                  <a:srgbClr val="FFFFFF"/>
                </a:highlight>
                <a:latin typeface="Roboto"/>
                <a:ea typeface="Roboto"/>
                <a:cs typeface="Roboto"/>
                <a:sym typeface="Roboto"/>
              </a:rPr>
              <a:t>3. Respecto a la presentación del proyecto:</a:t>
            </a:r>
            <a:endParaRPr sz="1050">
              <a:solidFill>
                <a:srgbClr val="1D2125"/>
              </a:solidFill>
              <a:highlight>
                <a:srgbClr val="FFFFFF"/>
              </a:highlight>
              <a:latin typeface="Roboto"/>
              <a:ea typeface="Roboto"/>
              <a:cs typeface="Roboto"/>
              <a:sym typeface="Roboto"/>
            </a:endParaRPr>
          </a:p>
          <a:p>
            <a:pPr marL="457200" lvl="0" indent="-295275" algn="l" rtl="0">
              <a:lnSpc>
                <a:spcPct val="115000"/>
              </a:lnSpc>
              <a:spcBef>
                <a:spcPts val="1200"/>
              </a:spcBef>
              <a:spcAft>
                <a:spcPts val="0"/>
              </a:spcAft>
              <a:buClr>
                <a:srgbClr val="1D2125"/>
              </a:buClr>
              <a:buSzPts val="1050"/>
              <a:buFont typeface="Roboto"/>
              <a:buAutoNum type="arabicPeriod"/>
            </a:pPr>
            <a:r>
              <a:rPr lang="es" sz="1050">
                <a:solidFill>
                  <a:srgbClr val="1D2125"/>
                </a:solidFill>
                <a:highlight>
                  <a:srgbClr val="FFFFFF"/>
                </a:highlight>
                <a:latin typeface="Roboto"/>
                <a:ea typeface="Roboto"/>
                <a:cs typeface="Roboto"/>
                <a:sym typeface="Roboto"/>
              </a:rPr>
              <a:t>La evaluación se hará sobre circuito funcionando.</a:t>
            </a:r>
            <a:endParaRPr sz="1050">
              <a:solidFill>
                <a:srgbClr val="1D2125"/>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1D2125"/>
              </a:buClr>
              <a:buSzPts val="1050"/>
              <a:buFont typeface="Roboto"/>
              <a:buAutoNum type="arabicPeriod"/>
            </a:pPr>
            <a:r>
              <a:rPr lang="es" sz="1050">
                <a:solidFill>
                  <a:srgbClr val="1D2125"/>
                </a:solidFill>
                <a:highlight>
                  <a:srgbClr val="FFFFFF"/>
                </a:highlight>
                <a:latin typeface="Roboto"/>
                <a:ea typeface="Roboto"/>
                <a:cs typeface="Roboto"/>
                <a:sym typeface="Roboto"/>
              </a:rPr>
              <a:t>El proyecto se implementará en protoboard/plaqueta.</a:t>
            </a:r>
            <a:endParaRPr sz="1050">
              <a:solidFill>
                <a:srgbClr val="1D2125"/>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s" sz="1050">
                <a:solidFill>
                  <a:srgbClr val="1D2125"/>
                </a:solidFill>
                <a:highlight>
                  <a:srgbClr val="FFFFFF"/>
                </a:highlight>
                <a:latin typeface="Roboto"/>
                <a:ea typeface="Roboto"/>
                <a:cs typeface="Roboto"/>
                <a:sym typeface="Roboto"/>
              </a:rPr>
              <a:t>4. Respecto a la presentación de la simulación:</a:t>
            </a:r>
            <a:endParaRPr sz="1050">
              <a:solidFill>
                <a:srgbClr val="1D2125"/>
              </a:solidFill>
              <a:highlight>
                <a:srgbClr val="FFFFFF"/>
              </a:highlight>
              <a:latin typeface="Roboto"/>
              <a:ea typeface="Roboto"/>
              <a:cs typeface="Roboto"/>
              <a:sym typeface="Roboto"/>
            </a:endParaRPr>
          </a:p>
          <a:p>
            <a:pPr marL="457200" lvl="0" indent="-295275" algn="l" rtl="0">
              <a:lnSpc>
                <a:spcPct val="115000"/>
              </a:lnSpc>
              <a:spcBef>
                <a:spcPts val="1200"/>
              </a:spcBef>
              <a:spcAft>
                <a:spcPts val="0"/>
              </a:spcAft>
              <a:buClr>
                <a:srgbClr val="1D2125"/>
              </a:buClr>
              <a:buSzPts val="1050"/>
              <a:buFont typeface="Roboto"/>
              <a:buAutoNum type="arabicPeriod"/>
            </a:pPr>
            <a:r>
              <a:rPr lang="es" sz="1050">
                <a:solidFill>
                  <a:srgbClr val="1D2125"/>
                </a:solidFill>
                <a:highlight>
                  <a:srgbClr val="FFFFFF"/>
                </a:highlight>
                <a:latin typeface="Roboto"/>
                <a:ea typeface="Roboto"/>
                <a:cs typeface="Roboto"/>
                <a:sym typeface="Roboto"/>
              </a:rPr>
              <a:t>Se realizará en la aplicación gratuita Tinkercad.</a:t>
            </a:r>
            <a:endParaRPr sz="1050">
              <a:solidFill>
                <a:srgbClr val="1D2125"/>
              </a:solidFill>
              <a:highlight>
                <a:srgbClr val="FFFFFF"/>
              </a:highlight>
              <a:latin typeface="Roboto"/>
              <a:ea typeface="Roboto"/>
              <a:cs typeface="Roboto"/>
              <a:sym typeface="Roboto"/>
            </a:endParaRPr>
          </a:p>
          <a:p>
            <a:pPr marL="457200" lvl="0" indent="-295275" algn="l" rtl="0">
              <a:lnSpc>
                <a:spcPct val="115000"/>
              </a:lnSpc>
              <a:spcBef>
                <a:spcPts val="0"/>
              </a:spcBef>
              <a:spcAft>
                <a:spcPts val="0"/>
              </a:spcAft>
              <a:buClr>
                <a:srgbClr val="1D2125"/>
              </a:buClr>
              <a:buSzPts val="1050"/>
              <a:buFont typeface="Roboto"/>
              <a:buAutoNum type="arabicPeriod"/>
            </a:pPr>
            <a:r>
              <a:rPr lang="es" sz="1050">
                <a:solidFill>
                  <a:srgbClr val="1D2125"/>
                </a:solidFill>
                <a:highlight>
                  <a:srgbClr val="FFFFFF"/>
                </a:highlight>
                <a:latin typeface="Roboto"/>
                <a:ea typeface="Roboto"/>
                <a:cs typeface="Roboto"/>
                <a:sym typeface="Roboto"/>
              </a:rPr>
              <a:t>Se debe incluir un video explicativo sobre el funcionamiento en la simulación.</a:t>
            </a:r>
            <a:endParaRPr sz="1050">
              <a:solidFill>
                <a:srgbClr val="1D2125"/>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s" sz="1050">
                <a:solidFill>
                  <a:srgbClr val="1D2125"/>
                </a:solidFill>
                <a:highlight>
                  <a:srgbClr val="FFFFFF"/>
                </a:highlight>
                <a:latin typeface="Roboto"/>
                <a:ea typeface="Roboto"/>
                <a:cs typeface="Roboto"/>
                <a:sym typeface="Roboto"/>
              </a:rPr>
              <a:t>5. Respecto al informe:</a:t>
            </a:r>
            <a:endParaRPr sz="1050">
              <a:solidFill>
                <a:srgbClr val="1D2125"/>
              </a:solidFill>
              <a:highlight>
                <a:srgbClr val="FFFFFF"/>
              </a:highlight>
              <a:latin typeface="Roboto"/>
              <a:ea typeface="Roboto"/>
              <a:cs typeface="Roboto"/>
              <a:sym typeface="Roboto"/>
            </a:endParaRPr>
          </a:p>
          <a:p>
            <a:pPr marL="457200" lvl="0" indent="-295275" algn="l" rtl="0">
              <a:lnSpc>
                <a:spcPct val="115000"/>
              </a:lnSpc>
              <a:spcBef>
                <a:spcPts val="1200"/>
              </a:spcBef>
              <a:spcAft>
                <a:spcPts val="0"/>
              </a:spcAft>
              <a:buClr>
                <a:srgbClr val="1D2125"/>
              </a:buClr>
              <a:buSzPts val="1050"/>
              <a:buFont typeface="Roboto"/>
              <a:buAutoNum type="arabicPeriod"/>
            </a:pPr>
            <a:r>
              <a:rPr lang="es" sz="1050">
                <a:solidFill>
                  <a:srgbClr val="1D2125"/>
                </a:solidFill>
                <a:highlight>
                  <a:srgbClr val="FFFFFF"/>
                </a:highlight>
                <a:latin typeface="Roboto"/>
                <a:ea typeface="Roboto"/>
                <a:cs typeface="Roboto"/>
                <a:sym typeface="Roboto"/>
              </a:rPr>
              <a:t>Deberá incluir: objetivos principales y específicos, diseño, desarrollo, resultados, costo total del proyecto, discusión y conclusiones, anexos con los planos circuitales reales y hojas de datos de los componentes utilizados.</a:t>
            </a:r>
            <a:endParaRPr sz="1050">
              <a:solidFill>
                <a:srgbClr val="1D2125"/>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r>
              <a:rPr lang="es" sz="1050">
                <a:solidFill>
                  <a:srgbClr val="1D2125"/>
                </a:solidFill>
                <a:highlight>
                  <a:srgbClr val="FFFFFF"/>
                </a:highlight>
                <a:latin typeface="Roboto"/>
                <a:ea typeface="Roboto"/>
                <a:cs typeface="Roboto"/>
                <a:sym typeface="Roboto"/>
              </a:rPr>
              <a:t>La nota final del laboratorio estará sujeta al cumplimiento de los puntos precedentes.</a:t>
            </a:r>
            <a:endParaRPr sz="1050">
              <a:solidFill>
                <a:srgbClr val="1D2125"/>
              </a:solidFill>
              <a:highlight>
                <a:srgbClr val="FFFFFF"/>
              </a:highlight>
              <a:latin typeface="Roboto"/>
              <a:ea typeface="Roboto"/>
              <a:cs typeface="Roboto"/>
              <a:sym typeface="Roboto"/>
            </a:endParaRPr>
          </a:p>
          <a:p>
            <a:pPr marL="0" lvl="0" indent="0" algn="l" rtl="0">
              <a:spcBef>
                <a:spcPts val="1200"/>
              </a:spcBef>
              <a:spcAft>
                <a:spcPts val="0"/>
              </a:spcAft>
              <a:buNone/>
            </a:pPr>
            <a:endParaRPr sz="1700">
              <a:solidFill>
                <a:schemeClr val="dk2"/>
              </a:solidFill>
              <a:latin typeface="Open Sans"/>
              <a:ea typeface="Open Sans"/>
              <a:cs typeface="Open Sans"/>
              <a:sym typeface="Open Sans"/>
            </a:endParaRPr>
          </a:p>
        </p:txBody>
      </p:sp>
      <p:sp>
        <p:nvSpPr>
          <p:cNvPr id="102" name="Google Shape;102;p18"/>
          <p:cNvSpPr txBox="1">
            <a:spLocks noGrp="1"/>
          </p:cNvSpPr>
          <p:nvPr>
            <p:ph type="title"/>
          </p:nvPr>
        </p:nvSpPr>
        <p:spPr>
          <a:xfrm>
            <a:off x="3544275" y="0"/>
            <a:ext cx="48693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Reglamento: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FECHAS</a:t>
            </a:r>
            <a:endParaRPr/>
          </a:p>
        </p:txBody>
      </p:sp>
      <p:sp>
        <p:nvSpPr>
          <p:cNvPr id="108" name="Google Shape;108;p19"/>
          <p:cNvSpPr txBox="1">
            <a:spLocks noGrp="1"/>
          </p:cNvSpPr>
          <p:nvPr>
            <p:ph type="body" idx="1"/>
          </p:nvPr>
        </p:nvSpPr>
        <p:spPr>
          <a:xfrm>
            <a:off x="505300" y="1268350"/>
            <a:ext cx="8520600" cy="306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3500"/>
              <a:t>Fecha de entrega del laboratorio: Viernes 18 de octubre de 2024.</a:t>
            </a:r>
            <a:endParaRPr sz="3500"/>
          </a:p>
          <a:p>
            <a:pPr marL="0" lvl="0" indent="0" algn="l" rtl="0">
              <a:spcBef>
                <a:spcPts val="1200"/>
              </a:spcBef>
              <a:spcAft>
                <a:spcPts val="1200"/>
              </a:spcAft>
              <a:buNone/>
            </a:pPr>
            <a:r>
              <a:rPr lang="es" sz="3500"/>
              <a:t>Luego se hace entrega del enunciado del laboratorio 2.</a:t>
            </a:r>
            <a:endParaRPr sz="3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HERRAMIENTAS SUGERIDAS</a:t>
            </a:r>
            <a:endParaRPr/>
          </a:p>
        </p:txBody>
      </p:sp>
      <p:pic>
        <p:nvPicPr>
          <p:cNvPr id="114" name="Google Shape;114;p20"/>
          <p:cNvPicPr preferRelativeResize="0"/>
          <p:nvPr/>
        </p:nvPicPr>
        <p:blipFill>
          <a:blip r:embed="rId3">
            <a:alphaModFix/>
          </a:blip>
          <a:stretch>
            <a:fillRect/>
          </a:stretch>
        </p:blipFill>
        <p:spPr>
          <a:xfrm>
            <a:off x="2962213" y="1152437"/>
            <a:ext cx="3219575" cy="3219575"/>
          </a:xfrm>
          <a:prstGeom prst="rect">
            <a:avLst/>
          </a:prstGeom>
          <a:noFill/>
          <a:ln>
            <a:noFill/>
          </a:ln>
        </p:spPr>
      </p:pic>
      <p:sp>
        <p:nvSpPr>
          <p:cNvPr id="115" name="Google Shape;115;p20"/>
          <p:cNvSpPr txBox="1"/>
          <p:nvPr/>
        </p:nvSpPr>
        <p:spPr>
          <a:xfrm>
            <a:off x="5713375" y="1573275"/>
            <a:ext cx="345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444</Words>
  <Application>Microsoft Office PowerPoint</Application>
  <PresentationFormat>Presentación en pantalla (16:9)</PresentationFormat>
  <Paragraphs>47</Paragraphs>
  <Slides>18</Slides>
  <Notes>17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Roboto</vt:lpstr>
      <vt:lpstr>Arial</vt:lpstr>
      <vt:lpstr>PT Sans Narrow</vt:lpstr>
      <vt:lpstr>Open Sans</vt:lpstr>
      <vt:lpstr>Tropic</vt:lpstr>
      <vt:lpstr>Presentación de PowerPoint</vt:lpstr>
      <vt:lpstr>OBJETIVOS</vt:lpstr>
      <vt:lpstr>Descripción del problema:</vt:lpstr>
      <vt:lpstr>Descripción del problema:</vt:lpstr>
      <vt:lpstr>Ejemplo:</vt:lpstr>
      <vt:lpstr>Presentación de PowerPoint</vt:lpstr>
      <vt:lpstr>Reglamento:</vt:lpstr>
      <vt:lpstr>FECHAS</vt:lpstr>
      <vt:lpstr>HERRAMIENTAS SUGERIDAS</vt:lpstr>
      <vt:lpstr>TINKERCAD</vt:lpstr>
      <vt:lpstr>TINKERCAD</vt:lpstr>
      <vt:lpstr>PRACTICA OPCION 1: Compuertas lógicas</vt:lpstr>
      <vt:lpstr>PRACTICA OPCION 1: ARDUINO</vt:lpstr>
      <vt:lpstr>PINOUT</vt:lpstr>
      <vt:lpstr>IDE DE ARDUINO</vt:lpstr>
      <vt:lpstr>Cargar ejemplos</vt:lpstr>
      <vt:lpstr>VIDEOS TUTORIALES</vt:lpstr>
      <vt:lpstr>Contador con Arduino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carlos sueldo</cp:lastModifiedBy>
  <cp:revision>1</cp:revision>
  <dcterms:modified xsi:type="dcterms:W3CDTF">2024-09-23T02:52:49Z</dcterms:modified>
</cp:coreProperties>
</file>